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60"/>
  </p:normalViewPr>
  <p:slideViewPr>
    <p:cSldViewPr snapToGrid="0">
      <p:cViewPr varScale="1">
        <p:scale>
          <a:sx n="83" d="100"/>
          <a:sy n="83" d="100"/>
        </p:scale>
        <p:origin x="81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1D90D-4293-44B2-FC82-F79662FEE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BC58C51-C2C1-4B82-99EE-BCD3AAC49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373345F-AC51-451D-298D-950A92F27313}"/>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E76738DB-089A-EAA2-11A2-A7B8772A25E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AE23E42-F352-2D66-EFF4-1ED3EB7BBFA9}"/>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93234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F6FD-0CB4-1FBA-68A0-A2519E719B07}"/>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15327F7-42FC-77A7-BE27-E287CEEF6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0C4F1BA-D455-725F-25EB-53ED5AAAE7B6}"/>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40BCC5AB-9BC4-A2AE-A2FC-A714130D3D2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7AA1D9E-E5E4-786A-A5F2-18D140AAFADA}"/>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208435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897F7-C100-E30D-154A-B446ECAB2A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32B0011-B2A7-A5FF-8AEE-9BADC7E286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5CDE604-20AF-5A95-70A0-A16D98127426}"/>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ABF10AA3-BB18-F285-E8CC-78EE721FAB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709CECA-E17A-F9C0-3ACC-2BBE85DEC1AD}"/>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21139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2E34-C516-5EEC-48CD-9041E99B126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370D8FD-B723-322B-4339-784AAD6CA9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7316D54-565C-84CD-7D78-DB583F1543EE}"/>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7CE93E88-A483-1685-60E1-58C9280188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501DE39-1166-51E2-9B0A-03A6E857BF37}"/>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369328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292F-7544-497D-58F9-D17236654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FEE66561-DB5A-7214-0367-575F8A4E4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DFB38-5F31-5D43-7571-D5DB2BD09D5F}"/>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48386789-BB0B-F3D3-DFFD-033F7608DFA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35C82D5-F314-7243-7EBC-05B88A4AB301}"/>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31955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904D-59D4-4EDD-AEF0-FA46BC660B6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E2FCF14-5352-96E6-B190-48F62CB61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6D2678C-1824-6BFA-AB47-B6C88E62C5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04462B0-9D1F-C4B5-13FE-8374DCD2FAAE}"/>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6" name="Footer Placeholder 5">
            <a:extLst>
              <a:ext uri="{FF2B5EF4-FFF2-40B4-BE49-F238E27FC236}">
                <a16:creationId xmlns:a16="http://schemas.microsoft.com/office/drawing/2014/main" id="{FA41CDE4-B906-BF85-54F0-807DD75E0DE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5317524-A79C-3141-5A9C-11151A817EAC}"/>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377776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2C57-EEEC-D931-E299-3778DA0E0713}"/>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3F7A7A2-9A7F-ED61-4C64-CAA5AB65D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A22BF-72EA-F204-AB61-890F0D00E1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B7336A8-DCB4-788C-534E-EB2003B43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74F6D-A8CD-93D7-65BE-434B694222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B81C4CE4-ED94-CD12-431D-EA48DF06B988}"/>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8" name="Footer Placeholder 7">
            <a:extLst>
              <a:ext uri="{FF2B5EF4-FFF2-40B4-BE49-F238E27FC236}">
                <a16:creationId xmlns:a16="http://schemas.microsoft.com/office/drawing/2014/main" id="{7EFDCA88-FF3C-88B3-7DFC-7F12A97A2F6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2AD28D56-966F-DF96-AC5F-119014E0EA77}"/>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65438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F265-096C-A10B-E90E-73E1AFEFC3B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B89F0206-1C73-0459-2613-53FD9EF56825}"/>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4" name="Footer Placeholder 3">
            <a:extLst>
              <a:ext uri="{FF2B5EF4-FFF2-40B4-BE49-F238E27FC236}">
                <a16:creationId xmlns:a16="http://schemas.microsoft.com/office/drawing/2014/main" id="{8B7E2D0A-07FA-EBE7-1042-BFEE7B055CB4}"/>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F649616-228D-9A7C-F6AC-08A653879FF3}"/>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30573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29CDF-919E-B666-B5A4-B23AAFA59C55}"/>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3" name="Footer Placeholder 2">
            <a:extLst>
              <a:ext uri="{FF2B5EF4-FFF2-40B4-BE49-F238E27FC236}">
                <a16:creationId xmlns:a16="http://schemas.microsoft.com/office/drawing/2014/main" id="{67C8AF49-2CDC-CA05-9665-F2812C3DDAC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5F982FB-3A37-90C3-DFCA-462DF644C2BE}"/>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189478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6B08-E81C-FA1A-73A0-A00901793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8EEA683-EBAA-301C-2DD5-E6296303F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B6F94D2-FBB9-CC0E-EDE7-084771876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280EE-E5B3-17F6-EC80-38DCF3076954}"/>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6" name="Footer Placeholder 5">
            <a:extLst>
              <a:ext uri="{FF2B5EF4-FFF2-40B4-BE49-F238E27FC236}">
                <a16:creationId xmlns:a16="http://schemas.microsoft.com/office/drawing/2014/main" id="{01DC6F47-9345-05A6-680F-BD0315F3DEC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B1A1AD1-B262-B4E8-C7AA-39D5A53C3A90}"/>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233250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55F8-FF1B-E5A5-5D7C-89DCD440B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4FBB5FF7-0E54-5600-86CD-DAEC5A844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10823262-7E73-AB5F-1B09-D47DDBA73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3E96D-02D9-82D2-D575-8398983A62D6}"/>
              </a:ext>
            </a:extLst>
          </p:cNvPr>
          <p:cNvSpPr>
            <a:spLocks noGrp="1"/>
          </p:cNvSpPr>
          <p:nvPr>
            <p:ph type="dt" sz="half" idx="10"/>
          </p:nvPr>
        </p:nvSpPr>
        <p:spPr/>
        <p:txBody>
          <a:bodyPr/>
          <a:lstStyle/>
          <a:p>
            <a:fld id="{009D01AF-24B3-49CD-9A6B-1E0286CA7C95}" type="datetimeFigureOut">
              <a:rPr lang="en-ID" smtClean="0"/>
              <a:t>14/10/2025</a:t>
            </a:fld>
            <a:endParaRPr lang="en-ID"/>
          </a:p>
        </p:txBody>
      </p:sp>
      <p:sp>
        <p:nvSpPr>
          <p:cNvPr id="6" name="Footer Placeholder 5">
            <a:extLst>
              <a:ext uri="{FF2B5EF4-FFF2-40B4-BE49-F238E27FC236}">
                <a16:creationId xmlns:a16="http://schemas.microsoft.com/office/drawing/2014/main" id="{83A4D1CC-B3BB-E7E8-7113-C45FA734804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256071E-E5FA-36EA-AFB1-B5C1DA6D2B79}"/>
              </a:ext>
            </a:extLst>
          </p:cNvPr>
          <p:cNvSpPr>
            <a:spLocks noGrp="1"/>
          </p:cNvSpPr>
          <p:nvPr>
            <p:ph type="sldNum" sz="quarter" idx="12"/>
          </p:nvPr>
        </p:nvSpPr>
        <p:spPr/>
        <p:txBody>
          <a:bodyPr/>
          <a:lstStyle/>
          <a:p>
            <a:fld id="{D395E7E9-00DA-4FA7-AA59-FE61DB7B75EA}" type="slidenum">
              <a:rPr lang="en-ID" smtClean="0"/>
              <a:t>‹#›</a:t>
            </a:fld>
            <a:endParaRPr lang="en-ID"/>
          </a:p>
        </p:txBody>
      </p:sp>
    </p:spTree>
    <p:extLst>
      <p:ext uri="{BB962C8B-B14F-4D97-AF65-F5344CB8AC3E}">
        <p14:creationId xmlns:p14="http://schemas.microsoft.com/office/powerpoint/2010/main" val="422368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72030-0C10-F7AC-8DCB-D049F4393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2617EE6-080D-5E3F-5794-057F64C94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469EE7C-CEAF-8137-A176-4CCF6B3B4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D01AF-24B3-49CD-9A6B-1E0286CA7C95}" type="datetimeFigureOut">
              <a:rPr lang="en-ID" smtClean="0"/>
              <a:t>14/10/2025</a:t>
            </a:fld>
            <a:endParaRPr lang="en-ID"/>
          </a:p>
        </p:txBody>
      </p:sp>
      <p:sp>
        <p:nvSpPr>
          <p:cNvPr id="5" name="Footer Placeholder 4">
            <a:extLst>
              <a:ext uri="{FF2B5EF4-FFF2-40B4-BE49-F238E27FC236}">
                <a16:creationId xmlns:a16="http://schemas.microsoft.com/office/drawing/2014/main" id="{BB586D0F-921D-69B7-E312-20099FE5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6DDB6804-6C6E-D84F-02CC-2015C66AC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5E7E9-00DA-4FA7-AA59-FE61DB7B75EA}" type="slidenum">
              <a:rPr lang="en-ID" smtClean="0"/>
              <a:t>‹#›</a:t>
            </a:fld>
            <a:endParaRPr lang="en-ID"/>
          </a:p>
        </p:txBody>
      </p:sp>
    </p:spTree>
    <p:extLst>
      <p:ext uri="{BB962C8B-B14F-4D97-AF65-F5344CB8AC3E}">
        <p14:creationId xmlns:p14="http://schemas.microsoft.com/office/powerpoint/2010/main" val="2192964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99889F-9E9A-D51E-488C-3DE61C619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9259A32-041A-8D3D-2C8D-B7A4A18C41E1}"/>
              </a:ext>
            </a:extLst>
          </p:cNvPr>
          <p:cNvSpPr txBox="1"/>
          <p:nvPr/>
        </p:nvSpPr>
        <p:spPr>
          <a:xfrm>
            <a:off x="5163126" y="2471137"/>
            <a:ext cx="6419273" cy="2123658"/>
          </a:xfrm>
          <a:prstGeom prst="rect">
            <a:avLst/>
          </a:prstGeom>
          <a:noFill/>
        </p:spPr>
        <p:txBody>
          <a:bodyPr wrap="square" rtlCol="0">
            <a:spAutoFit/>
          </a:bodyPr>
          <a:lstStyle/>
          <a:p>
            <a:r>
              <a:rPr lang="en-ID" sz="6600" b="1" dirty="0">
                <a:solidFill>
                  <a:schemeClr val="bg1"/>
                </a:solidFill>
              </a:rPr>
              <a:t>SIKAP PANTANG MENYERAH</a:t>
            </a:r>
            <a:endParaRPr lang="en-ID" sz="6500" dirty="0">
              <a:solidFill>
                <a:schemeClr val="bg1"/>
              </a:solidFill>
            </a:endParaRPr>
          </a:p>
        </p:txBody>
      </p:sp>
      <p:sp>
        <p:nvSpPr>
          <p:cNvPr id="4" name="Rectangle: Rounded Corners 3">
            <a:extLst>
              <a:ext uri="{FF2B5EF4-FFF2-40B4-BE49-F238E27FC236}">
                <a16:creationId xmlns:a16="http://schemas.microsoft.com/office/drawing/2014/main" id="{CD69E278-2BC7-FA99-5B8F-0D84A2A0DDD9}"/>
              </a:ext>
            </a:extLst>
          </p:cNvPr>
          <p:cNvSpPr/>
          <p:nvPr/>
        </p:nvSpPr>
        <p:spPr>
          <a:xfrm>
            <a:off x="5163126" y="1800358"/>
            <a:ext cx="1366981" cy="48029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Minggu</a:t>
            </a:r>
            <a:r>
              <a:rPr lang="en-US" dirty="0"/>
              <a:t> 4</a:t>
            </a:r>
            <a:endParaRPr lang="en-ID" dirty="0"/>
          </a:p>
        </p:txBody>
      </p:sp>
      <p:sp>
        <p:nvSpPr>
          <p:cNvPr id="5" name="TextBox 4">
            <a:extLst>
              <a:ext uri="{FF2B5EF4-FFF2-40B4-BE49-F238E27FC236}">
                <a16:creationId xmlns:a16="http://schemas.microsoft.com/office/drawing/2014/main" id="{FC77E5A8-5E95-6FDA-746A-E1E25A89B3F7}"/>
              </a:ext>
            </a:extLst>
          </p:cNvPr>
          <p:cNvSpPr txBox="1"/>
          <p:nvPr/>
        </p:nvSpPr>
        <p:spPr>
          <a:xfrm>
            <a:off x="5163126" y="4673600"/>
            <a:ext cx="1742785" cy="378565"/>
          </a:xfrm>
          <a:prstGeom prst="rect">
            <a:avLst/>
          </a:prstGeom>
          <a:noFill/>
        </p:spPr>
        <p:txBody>
          <a:bodyPr wrap="none" rtlCol="0">
            <a:spAutoFit/>
          </a:bodyPr>
          <a:lstStyle/>
          <a:p>
            <a:pPr>
              <a:lnSpc>
                <a:spcPct val="107000"/>
              </a:lnSpc>
              <a:spcAft>
                <a:spcPts val="800"/>
              </a:spcAft>
            </a:pPr>
            <a:r>
              <a:rPr lang="id-ID" dirty="0">
                <a:solidFill>
                  <a:schemeClr val="bg1"/>
                </a:solidFill>
                <a:latin typeface="Aptos" panose="020B0004020202020204" pitchFamily="34" charset="0"/>
                <a:ea typeface="Aptos" panose="020B0004020202020204" pitchFamily="34" charset="0"/>
                <a:cs typeface="Times New Roman" panose="02020603050405020304" pitchFamily="18" charset="0"/>
              </a:rPr>
              <a:t>YOSUA 14:6–15</a:t>
            </a:r>
          </a:p>
        </p:txBody>
      </p:sp>
    </p:spTree>
    <p:extLst>
      <p:ext uri="{BB962C8B-B14F-4D97-AF65-F5344CB8AC3E}">
        <p14:creationId xmlns:p14="http://schemas.microsoft.com/office/powerpoint/2010/main" val="393577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6BAEE-556A-25BD-0F76-4B04B474B7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725856-EDF1-F917-BE92-D115A252F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D6B47DAA-BECC-1F13-7401-348C65B1BD6B}"/>
              </a:ext>
            </a:extLst>
          </p:cNvPr>
          <p:cNvSpPr txBox="1"/>
          <p:nvPr/>
        </p:nvSpPr>
        <p:spPr>
          <a:xfrm>
            <a:off x="4729018" y="729672"/>
            <a:ext cx="6687127" cy="4031873"/>
          </a:xfrm>
          <a:prstGeom prst="rect">
            <a:avLst/>
          </a:prstGeom>
          <a:noFill/>
        </p:spPr>
        <p:txBody>
          <a:bodyPr wrap="square" rtlCol="0">
            <a:spAutoFit/>
          </a:bodyPr>
          <a:lstStyle/>
          <a:p>
            <a:r>
              <a:rPr lang="id-ID" sz="3200" dirty="0">
                <a:solidFill>
                  <a:schemeClr val="bg1"/>
                </a:solidFill>
              </a:rPr>
              <a:t>Kaleb menjadi teladan orang percaya yang tidak mudah goyah. Meski berumur panjang, ia tetap berpegang pada janji Allah dan tidak kehilangan semangat. Dari Kaleb kita belajar bagaimana hidup dengan sikap pantang menyerah dan kita terapkan untuk jadi berkat di tempat kerja.</a:t>
            </a:r>
          </a:p>
        </p:txBody>
      </p:sp>
      <p:sp>
        <p:nvSpPr>
          <p:cNvPr id="3" name="TextBox 2">
            <a:extLst>
              <a:ext uri="{FF2B5EF4-FFF2-40B4-BE49-F238E27FC236}">
                <a16:creationId xmlns:a16="http://schemas.microsoft.com/office/drawing/2014/main" id="{663A4482-BAD9-4D92-AA2F-1C70E8B29450}"/>
              </a:ext>
            </a:extLst>
          </p:cNvPr>
          <p:cNvSpPr txBox="1"/>
          <p:nvPr/>
        </p:nvSpPr>
        <p:spPr>
          <a:xfrm>
            <a:off x="4729018" y="4983195"/>
            <a:ext cx="6063904" cy="584775"/>
          </a:xfrm>
          <a:prstGeom prst="rect">
            <a:avLst/>
          </a:prstGeom>
          <a:noFill/>
        </p:spPr>
        <p:txBody>
          <a:bodyPr wrap="none" rtlCol="0">
            <a:spAutoFit/>
          </a:bodyPr>
          <a:lstStyle/>
          <a:p>
            <a:r>
              <a:rPr lang="id-ID" sz="3200" b="1" dirty="0">
                <a:solidFill>
                  <a:schemeClr val="bg1"/>
                </a:solidFill>
              </a:rPr>
              <a:t>Apa saja yang diteladankan Kaleb?</a:t>
            </a:r>
          </a:p>
        </p:txBody>
      </p:sp>
    </p:spTree>
    <p:extLst>
      <p:ext uri="{BB962C8B-B14F-4D97-AF65-F5344CB8AC3E}">
        <p14:creationId xmlns:p14="http://schemas.microsoft.com/office/powerpoint/2010/main" val="246036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081CF-BEEA-34D0-5F18-86776725315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B465E5-9FE7-C98D-1105-C579FE8EE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83E54A4D-C544-7BB9-C6C9-11C6989F56D0}"/>
              </a:ext>
            </a:extLst>
          </p:cNvPr>
          <p:cNvSpPr txBox="1"/>
          <p:nvPr/>
        </p:nvSpPr>
        <p:spPr>
          <a:xfrm>
            <a:off x="581891" y="1129096"/>
            <a:ext cx="1159292" cy="2400657"/>
          </a:xfrm>
          <a:prstGeom prst="rect">
            <a:avLst/>
          </a:prstGeom>
          <a:noFill/>
        </p:spPr>
        <p:txBody>
          <a:bodyPr wrap="none" rtlCol="0">
            <a:spAutoFit/>
          </a:bodyPr>
          <a:lstStyle/>
          <a:p>
            <a:r>
              <a:rPr lang="en-US" sz="15000" b="1" dirty="0">
                <a:solidFill>
                  <a:schemeClr val="bg1"/>
                </a:solidFill>
              </a:rPr>
              <a:t>1</a:t>
            </a:r>
            <a:endParaRPr lang="en-ID" sz="15000" b="1" dirty="0">
              <a:solidFill>
                <a:schemeClr val="bg1"/>
              </a:solidFill>
            </a:endParaRPr>
          </a:p>
        </p:txBody>
      </p:sp>
      <p:sp>
        <p:nvSpPr>
          <p:cNvPr id="3" name="TextBox 2">
            <a:extLst>
              <a:ext uri="{FF2B5EF4-FFF2-40B4-BE49-F238E27FC236}">
                <a16:creationId xmlns:a16="http://schemas.microsoft.com/office/drawing/2014/main" id="{D0480C26-0F8F-DAC5-6FA3-8DF35185655E}"/>
              </a:ext>
            </a:extLst>
          </p:cNvPr>
          <p:cNvSpPr txBox="1"/>
          <p:nvPr/>
        </p:nvSpPr>
        <p:spPr>
          <a:xfrm>
            <a:off x="1856510" y="1490007"/>
            <a:ext cx="8589818" cy="1938992"/>
          </a:xfrm>
          <a:prstGeom prst="rect">
            <a:avLst/>
          </a:prstGeom>
          <a:noFill/>
        </p:spPr>
        <p:txBody>
          <a:bodyPr wrap="square" rtlCol="0">
            <a:spAutoFit/>
          </a:bodyPr>
          <a:lstStyle/>
          <a:p>
            <a:r>
              <a:rPr lang="fi-FI" sz="6000" b="1" dirty="0">
                <a:solidFill>
                  <a:schemeClr val="bg1"/>
                </a:solidFill>
              </a:rPr>
              <a:t>MENGINGAT JANJI FIRMAN ALLAH </a:t>
            </a:r>
            <a:endParaRPr lang="en-ID" sz="5500" dirty="0">
              <a:solidFill>
                <a:schemeClr val="bg1"/>
              </a:solidFill>
            </a:endParaRPr>
          </a:p>
        </p:txBody>
      </p:sp>
      <p:sp>
        <p:nvSpPr>
          <p:cNvPr id="4" name="Rectangle: Rounded Corners 3">
            <a:extLst>
              <a:ext uri="{FF2B5EF4-FFF2-40B4-BE49-F238E27FC236}">
                <a16:creationId xmlns:a16="http://schemas.microsoft.com/office/drawing/2014/main" id="{A46588A0-A0A6-DA42-4B8B-182473070185}"/>
              </a:ext>
            </a:extLst>
          </p:cNvPr>
          <p:cNvSpPr/>
          <p:nvPr/>
        </p:nvSpPr>
        <p:spPr>
          <a:xfrm>
            <a:off x="7010400" y="2607982"/>
            <a:ext cx="581891" cy="58189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endParaRPr lang="en-ID" sz="3200" dirty="0">
              <a:solidFill>
                <a:schemeClr val="bg1"/>
              </a:solidFill>
            </a:endParaRPr>
          </a:p>
        </p:txBody>
      </p:sp>
      <p:sp>
        <p:nvSpPr>
          <p:cNvPr id="5" name="TextBox 4">
            <a:extLst>
              <a:ext uri="{FF2B5EF4-FFF2-40B4-BE49-F238E27FC236}">
                <a16:creationId xmlns:a16="http://schemas.microsoft.com/office/drawing/2014/main" id="{24D7987F-85DC-F6C2-4C13-6865648059A7}"/>
              </a:ext>
            </a:extLst>
          </p:cNvPr>
          <p:cNvSpPr txBox="1"/>
          <p:nvPr/>
        </p:nvSpPr>
        <p:spPr>
          <a:xfrm>
            <a:off x="665019" y="4178024"/>
            <a:ext cx="7499926" cy="1077218"/>
          </a:xfrm>
          <a:prstGeom prst="rect">
            <a:avLst/>
          </a:prstGeom>
          <a:noFill/>
        </p:spPr>
        <p:txBody>
          <a:bodyPr wrap="square" rtlCol="0">
            <a:spAutoFit/>
          </a:bodyPr>
          <a:lstStyle/>
          <a:p>
            <a:r>
              <a:rPr lang="id-ID" sz="3200" dirty="0">
                <a:solidFill>
                  <a:schemeClr val="bg1"/>
                </a:solidFill>
              </a:rPr>
              <a:t>Firman yang pernah diucapkan Tuhan melalui Musa tidak pernah dilupakan Kaleb.</a:t>
            </a:r>
          </a:p>
        </p:txBody>
      </p:sp>
    </p:spTree>
    <p:extLst>
      <p:ext uri="{BB962C8B-B14F-4D97-AF65-F5344CB8AC3E}">
        <p14:creationId xmlns:p14="http://schemas.microsoft.com/office/powerpoint/2010/main" val="75516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CFAC-A8E4-109F-C19B-6DE1D93A2CD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9C7C610-60AE-B4C3-353D-89729328B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A919A301-CC62-FC4D-6556-28F4753E7100}"/>
              </a:ext>
            </a:extLst>
          </p:cNvPr>
          <p:cNvSpPr txBox="1"/>
          <p:nvPr/>
        </p:nvSpPr>
        <p:spPr>
          <a:xfrm>
            <a:off x="720437" y="1302327"/>
            <a:ext cx="5587999" cy="3731791"/>
          </a:xfrm>
          <a:prstGeom prst="rect">
            <a:avLst/>
          </a:prstGeom>
          <a:noFill/>
        </p:spPr>
        <p:txBody>
          <a:bodyPr wrap="square" rtlCol="0">
            <a:spAutoFit/>
          </a:bodyPr>
          <a:lstStyle/>
          <a:p>
            <a:pPr marL="285750" indent="-285750">
              <a:spcAft>
                <a:spcPts val="1500"/>
              </a:spcAft>
              <a:buFont typeface="Arial" panose="020B0604020202020204" pitchFamily="34" charset="0"/>
              <a:buChar char="•"/>
            </a:pPr>
            <a:r>
              <a:rPr lang="id-ID" sz="3200" dirty="0">
                <a:solidFill>
                  <a:schemeClr val="bg1"/>
                </a:solidFill>
              </a:rPr>
              <a:t>Iman Kaleb tetap kokoh karena janji itu menjadi pengharapan di tengah penantian panjang.</a:t>
            </a:r>
          </a:p>
          <a:p>
            <a:pPr marL="285750" indent="-285750">
              <a:spcAft>
                <a:spcPts val="1500"/>
              </a:spcAft>
              <a:buFont typeface="Arial" panose="020B0604020202020204" pitchFamily="34" charset="0"/>
              <a:buChar char="•"/>
            </a:pPr>
            <a:r>
              <a:rPr lang="id-ID" sz="3200" dirty="0">
                <a:solidFill>
                  <a:schemeClr val="bg1"/>
                </a:solidFill>
              </a:rPr>
              <a:t>Apa yang Kaleb pegang terbukti benar setelah puluhan tahun; janji Allah selalu ya dan amin (2Kor 1:20).</a:t>
            </a:r>
          </a:p>
        </p:txBody>
      </p:sp>
    </p:spTree>
    <p:extLst>
      <p:ext uri="{BB962C8B-B14F-4D97-AF65-F5344CB8AC3E}">
        <p14:creationId xmlns:p14="http://schemas.microsoft.com/office/powerpoint/2010/main" val="241299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A59D-DBB6-15D0-B87B-5E5654F54F9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DACC340-5105-35FE-A3ED-50756ECA6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558C305-A03B-6F1C-785C-DD718C80FB9A}"/>
              </a:ext>
            </a:extLst>
          </p:cNvPr>
          <p:cNvSpPr txBox="1"/>
          <p:nvPr/>
        </p:nvSpPr>
        <p:spPr>
          <a:xfrm>
            <a:off x="581891" y="1129096"/>
            <a:ext cx="1159292" cy="2400657"/>
          </a:xfrm>
          <a:prstGeom prst="rect">
            <a:avLst/>
          </a:prstGeom>
          <a:noFill/>
        </p:spPr>
        <p:txBody>
          <a:bodyPr wrap="none" rtlCol="0">
            <a:spAutoFit/>
          </a:bodyPr>
          <a:lstStyle/>
          <a:p>
            <a:r>
              <a:rPr lang="en-US" sz="15000" b="1" dirty="0">
                <a:solidFill>
                  <a:schemeClr val="bg1"/>
                </a:solidFill>
              </a:rPr>
              <a:t>2</a:t>
            </a:r>
            <a:endParaRPr lang="en-ID" sz="15000" b="1" dirty="0">
              <a:solidFill>
                <a:schemeClr val="bg1"/>
              </a:solidFill>
            </a:endParaRPr>
          </a:p>
        </p:txBody>
      </p:sp>
      <p:sp>
        <p:nvSpPr>
          <p:cNvPr id="3" name="TextBox 2">
            <a:extLst>
              <a:ext uri="{FF2B5EF4-FFF2-40B4-BE49-F238E27FC236}">
                <a16:creationId xmlns:a16="http://schemas.microsoft.com/office/drawing/2014/main" id="{399D2BD4-7B13-CE91-1FB6-22D140BF4274}"/>
              </a:ext>
            </a:extLst>
          </p:cNvPr>
          <p:cNvSpPr txBox="1"/>
          <p:nvPr/>
        </p:nvSpPr>
        <p:spPr>
          <a:xfrm>
            <a:off x="1856510" y="1490007"/>
            <a:ext cx="7121235" cy="1938992"/>
          </a:xfrm>
          <a:prstGeom prst="rect">
            <a:avLst/>
          </a:prstGeom>
          <a:noFill/>
        </p:spPr>
        <p:txBody>
          <a:bodyPr wrap="square" rtlCol="0">
            <a:spAutoFit/>
          </a:bodyPr>
          <a:lstStyle/>
          <a:p>
            <a:r>
              <a:rPr lang="pt-BR" sz="6000" b="1" dirty="0">
                <a:solidFill>
                  <a:schemeClr val="bg1"/>
                </a:solidFill>
              </a:rPr>
              <a:t>MEMILIKI KARAKTER ALLAH </a:t>
            </a:r>
            <a:endParaRPr lang="en-ID" sz="5500" dirty="0">
              <a:solidFill>
                <a:schemeClr val="bg1"/>
              </a:solidFill>
            </a:endParaRPr>
          </a:p>
        </p:txBody>
      </p:sp>
      <p:sp>
        <p:nvSpPr>
          <p:cNvPr id="4" name="Rectangle: Rounded Corners 3">
            <a:extLst>
              <a:ext uri="{FF2B5EF4-FFF2-40B4-BE49-F238E27FC236}">
                <a16:creationId xmlns:a16="http://schemas.microsoft.com/office/drawing/2014/main" id="{6A53F093-FDAC-BBB6-3E83-88EBD533D0D2}"/>
              </a:ext>
            </a:extLst>
          </p:cNvPr>
          <p:cNvSpPr/>
          <p:nvPr/>
        </p:nvSpPr>
        <p:spPr>
          <a:xfrm>
            <a:off x="4221019" y="2607982"/>
            <a:ext cx="951345" cy="58189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7-8</a:t>
            </a:r>
            <a:endParaRPr lang="en-ID" sz="3200" dirty="0">
              <a:solidFill>
                <a:schemeClr val="bg1"/>
              </a:solidFill>
            </a:endParaRPr>
          </a:p>
        </p:txBody>
      </p:sp>
      <p:sp>
        <p:nvSpPr>
          <p:cNvPr id="5" name="TextBox 4">
            <a:extLst>
              <a:ext uri="{FF2B5EF4-FFF2-40B4-BE49-F238E27FC236}">
                <a16:creationId xmlns:a16="http://schemas.microsoft.com/office/drawing/2014/main" id="{54C6F98E-FC48-27DC-65F2-A2C50FC391DA}"/>
              </a:ext>
            </a:extLst>
          </p:cNvPr>
          <p:cNvSpPr txBox="1"/>
          <p:nvPr/>
        </p:nvSpPr>
        <p:spPr>
          <a:xfrm>
            <a:off x="729674" y="3874019"/>
            <a:ext cx="6982690" cy="1569660"/>
          </a:xfrm>
          <a:prstGeom prst="rect">
            <a:avLst/>
          </a:prstGeom>
          <a:noFill/>
        </p:spPr>
        <p:txBody>
          <a:bodyPr wrap="square" rtlCol="0">
            <a:spAutoFit/>
          </a:bodyPr>
          <a:lstStyle/>
          <a:p>
            <a:r>
              <a:rPr lang="id-ID" sz="3200" dirty="0">
                <a:solidFill>
                  <a:schemeClr val="bg1"/>
                </a:solidFill>
              </a:rPr>
              <a:t>Kaleb berbeda dari 10 pengintai lainnya; ia mempercayai dan mengikuti Tuhan sepenuh hati.</a:t>
            </a:r>
          </a:p>
        </p:txBody>
      </p:sp>
    </p:spTree>
    <p:extLst>
      <p:ext uri="{BB962C8B-B14F-4D97-AF65-F5344CB8AC3E}">
        <p14:creationId xmlns:p14="http://schemas.microsoft.com/office/powerpoint/2010/main" val="362746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ECAB8-579C-6341-DC3D-2DBE706E8B81}"/>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FF3F6417-1947-AE3C-E87F-E3716D088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B709965A-249F-A533-441C-52B0DC1B66F6}"/>
              </a:ext>
            </a:extLst>
          </p:cNvPr>
          <p:cNvSpPr txBox="1"/>
          <p:nvPr/>
        </p:nvSpPr>
        <p:spPr>
          <a:xfrm>
            <a:off x="720436" y="899910"/>
            <a:ext cx="5024581" cy="2062103"/>
          </a:xfrm>
          <a:prstGeom prst="rect">
            <a:avLst/>
          </a:prstGeom>
          <a:noFill/>
        </p:spPr>
        <p:txBody>
          <a:bodyPr wrap="square" rtlCol="0">
            <a:spAutoFit/>
          </a:bodyPr>
          <a:lstStyle/>
          <a:p>
            <a:r>
              <a:rPr lang="id-ID" sz="3200" b="1" dirty="0">
                <a:solidFill>
                  <a:schemeClr val="bg1"/>
                </a:solidFill>
              </a:rPr>
              <a:t>Ia tidak kompromi meskipun mayoritas menakut-nakuti dan menolak masuk ke tanah perjanjian.</a:t>
            </a:r>
          </a:p>
        </p:txBody>
      </p:sp>
      <p:sp>
        <p:nvSpPr>
          <p:cNvPr id="3" name="TextBox 2">
            <a:extLst>
              <a:ext uri="{FF2B5EF4-FFF2-40B4-BE49-F238E27FC236}">
                <a16:creationId xmlns:a16="http://schemas.microsoft.com/office/drawing/2014/main" id="{B78D86A2-63A9-FFC5-AB06-51194B53597A}"/>
              </a:ext>
            </a:extLst>
          </p:cNvPr>
          <p:cNvSpPr txBox="1"/>
          <p:nvPr/>
        </p:nvSpPr>
        <p:spPr>
          <a:xfrm>
            <a:off x="6516254" y="3758564"/>
            <a:ext cx="5024581" cy="2062103"/>
          </a:xfrm>
          <a:prstGeom prst="rect">
            <a:avLst/>
          </a:prstGeom>
          <a:noFill/>
        </p:spPr>
        <p:txBody>
          <a:bodyPr wrap="square" rtlCol="0">
            <a:spAutoFit/>
          </a:bodyPr>
          <a:lstStyle/>
          <a:p>
            <a:r>
              <a:rPr lang="id-ID" sz="3200" dirty="0">
                <a:solidFill>
                  <a:schemeClr val="bg1"/>
                </a:solidFill>
              </a:rPr>
              <a:t>Karakter Kaleb menunjukkan konsistensi iman yang menjadi teladan generasi sesudahnya.</a:t>
            </a:r>
          </a:p>
        </p:txBody>
      </p:sp>
    </p:spTree>
    <p:extLst>
      <p:ext uri="{BB962C8B-B14F-4D97-AF65-F5344CB8AC3E}">
        <p14:creationId xmlns:p14="http://schemas.microsoft.com/office/powerpoint/2010/main" val="223259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80249-FD15-9BA8-99A7-1BCD0BF361A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CFE62EF5-4B13-D652-F116-FABE7233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608A5EEF-D1C4-D1CF-63A7-4DCABDFE57CE}"/>
              </a:ext>
            </a:extLst>
          </p:cNvPr>
          <p:cNvSpPr txBox="1"/>
          <p:nvPr/>
        </p:nvSpPr>
        <p:spPr>
          <a:xfrm>
            <a:off x="581891" y="1473362"/>
            <a:ext cx="1159292" cy="2400657"/>
          </a:xfrm>
          <a:prstGeom prst="rect">
            <a:avLst/>
          </a:prstGeom>
          <a:noFill/>
        </p:spPr>
        <p:txBody>
          <a:bodyPr wrap="none" rtlCol="0">
            <a:spAutoFit/>
          </a:bodyPr>
          <a:lstStyle/>
          <a:p>
            <a:r>
              <a:rPr lang="en-US" sz="15000" b="1" dirty="0">
                <a:solidFill>
                  <a:schemeClr val="bg1"/>
                </a:solidFill>
              </a:rPr>
              <a:t>3</a:t>
            </a:r>
            <a:endParaRPr lang="en-ID" sz="15000" b="1" dirty="0">
              <a:solidFill>
                <a:schemeClr val="bg1"/>
              </a:solidFill>
            </a:endParaRPr>
          </a:p>
        </p:txBody>
      </p:sp>
      <p:sp>
        <p:nvSpPr>
          <p:cNvPr id="3" name="TextBox 2">
            <a:extLst>
              <a:ext uri="{FF2B5EF4-FFF2-40B4-BE49-F238E27FC236}">
                <a16:creationId xmlns:a16="http://schemas.microsoft.com/office/drawing/2014/main" id="{6333496A-C4E5-77C6-F6CE-6CA3BADD9CD8}"/>
              </a:ext>
            </a:extLst>
          </p:cNvPr>
          <p:cNvSpPr txBox="1"/>
          <p:nvPr/>
        </p:nvSpPr>
        <p:spPr>
          <a:xfrm>
            <a:off x="1856510" y="1296043"/>
            <a:ext cx="7121235" cy="2862322"/>
          </a:xfrm>
          <a:prstGeom prst="rect">
            <a:avLst/>
          </a:prstGeom>
          <a:noFill/>
        </p:spPr>
        <p:txBody>
          <a:bodyPr wrap="square" rtlCol="0">
            <a:spAutoFit/>
          </a:bodyPr>
          <a:lstStyle/>
          <a:p>
            <a:r>
              <a:rPr lang="fi-FI" sz="6000" b="1" dirty="0">
                <a:solidFill>
                  <a:schemeClr val="bg1"/>
                </a:solidFill>
              </a:rPr>
              <a:t>MEMPERCAYAI PEMELIHARAAN ALLAH </a:t>
            </a:r>
            <a:endParaRPr lang="en-ID" sz="5500" dirty="0">
              <a:solidFill>
                <a:schemeClr val="bg1"/>
              </a:solidFill>
            </a:endParaRPr>
          </a:p>
        </p:txBody>
      </p:sp>
      <p:sp>
        <p:nvSpPr>
          <p:cNvPr id="4" name="Rectangle: Rounded Corners 3">
            <a:extLst>
              <a:ext uri="{FF2B5EF4-FFF2-40B4-BE49-F238E27FC236}">
                <a16:creationId xmlns:a16="http://schemas.microsoft.com/office/drawing/2014/main" id="{AED8BB44-751E-9189-50E1-4920150BDC9E}"/>
              </a:ext>
            </a:extLst>
          </p:cNvPr>
          <p:cNvSpPr/>
          <p:nvPr/>
        </p:nvSpPr>
        <p:spPr>
          <a:xfrm>
            <a:off x="4221019" y="3364347"/>
            <a:ext cx="655781" cy="581891"/>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10</a:t>
            </a:r>
            <a:endParaRPr lang="en-ID" sz="3200" dirty="0">
              <a:solidFill>
                <a:schemeClr val="bg1"/>
              </a:solidFill>
            </a:endParaRPr>
          </a:p>
        </p:txBody>
      </p:sp>
      <p:sp>
        <p:nvSpPr>
          <p:cNvPr id="5" name="TextBox 4">
            <a:extLst>
              <a:ext uri="{FF2B5EF4-FFF2-40B4-BE49-F238E27FC236}">
                <a16:creationId xmlns:a16="http://schemas.microsoft.com/office/drawing/2014/main" id="{6071097C-8AB4-7684-48B4-AA63AA2B2F95}"/>
              </a:ext>
            </a:extLst>
          </p:cNvPr>
          <p:cNvSpPr txBox="1"/>
          <p:nvPr/>
        </p:nvSpPr>
        <p:spPr>
          <a:xfrm>
            <a:off x="729674" y="4372663"/>
            <a:ext cx="6982690" cy="1569660"/>
          </a:xfrm>
          <a:prstGeom prst="rect">
            <a:avLst/>
          </a:prstGeom>
          <a:noFill/>
        </p:spPr>
        <p:txBody>
          <a:bodyPr wrap="square" rtlCol="0">
            <a:spAutoFit/>
          </a:bodyPr>
          <a:lstStyle/>
          <a:p>
            <a:r>
              <a:rPr lang="id-ID" sz="3200" dirty="0">
                <a:solidFill>
                  <a:schemeClr val="bg1"/>
                </a:solidFill>
              </a:rPr>
              <a:t>Kaleb mengakui kekuatannya masih sama karena faktor pemeliharaan Tuhan atas dirinya.</a:t>
            </a:r>
          </a:p>
        </p:txBody>
      </p:sp>
    </p:spTree>
    <p:extLst>
      <p:ext uri="{BB962C8B-B14F-4D97-AF65-F5344CB8AC3E}">
        <p14:creationId xmlns:p14="http://schemas.microsoft.com/office/powerpoint/2010/main" val="26966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D2DD2-F77E-1523-F40B-641E5ED96059}"/>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3615448-78D5-4CBC-0FC3-7A79C1B1B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Box 1">
            <a:extLst>
              <a:ext uri="{FF2B5EF4-FFF2-40B4-BE49-F238E27FC236}">
                <a16:creationId xmlns:a16="http://schemas.microsoft.com/office/drawing/2014/main" id="{BB043677-7D53-F3A4-970C-02B8CECD190A}"/>
              </a:ext>
            </a:extLst>
          </p:cNvPr>
          <p:cNvSpPr txBox="1"/>
          <p:nvPr/>
        </p:nvSpPr>
        <p:spPr>
          <a:xfrm>
            <a:off x="729674" y="835136"/>
            <a:ext cx="6982690" cy="1569660"/>
          </a:xfrm>
          <a:prstGeom prst="rect">
            <a:avLst/>
          </a:prstGeom>
          <a:noFill/>
        </p:spPr>
        <p:txBody>
          <a:bodyPr wrap="square" rtlCol="0">
            <a:spAutoFit/>
          </a:bodyPr>
          <a:lstStyle/>
          <a:p>
            <a:r>
              <a:rPr lang="id-ID" sz="3200" dirty="0">
                <a:solidFill>
                  <a:schemeClr val="bg1"/>
                </a:solidFill>
              </a:rPr>
              <a:t>Ia berani meminta Hebron, bukan karena kehebatan diri, melainkan karena keyakinan pada kuasa Allah.</a:t>
            </a:r>
          </a:p>
        </p:txBody>
      </p:sp>
      <p:sp>
        <p:nvSpPr>
          <p:cNvPr id="3" name="TextBox 2">
            <a:extLst>
              <a:ext uri="{FF2B5EF4-FFF2-40B4-BE49-F238E27FC236}">
                <a16:creationId xmlns:a16="http://schemas.microsoft.com/office/drawing/2014/main" id="{AE52E814-8301-6431-1895-BB19EA29FA1E}"/>
              </a:ext>
            </a:extLst>
          </p:cNvPr>
          <p:cNvSpPr txBox="1"/>
          <p:nvPr/>
        </p:nvSpPr>
        <p:spPr>
          <a:xfrm>
            <a:off x="729674" y="2999358"/>
            <a:ext cx="6982690" cy="2862322"/>
          </a:xfrm>
          <a:prstGeom prst="rect">
            <a:avLst/>
          </a:prstGeom>
          <a:noFill/>
        </p:spPr>
        <p:txBody>
          <a:bodyPr wrap="square" rtlCol="0">
            <a:spAutoFit/>
          </a:bodyPr>
          <a:lstStyle/>
          <a:p>
            <a:r>
              <a:rPr lang="id-ID" sz="4500" b="1" dirty="0">
                <a:solidFill>
                  <a:schemeClr val="bg1"/>
                </a:solidFill>
              </a:rPr>
              <a:t>Kemenangan Kaleb menjadi bukti bahwa pemeliharaan Allah nyata bagi yang bersandar kepada-Nya.</a:t>
            </a:r>
          </a:p>
        </p:txBody>
      </p:sp>
    </p:spTree>
    <p:extLst>
      <p:ext uri="{BB962C8B-B14F-4D97-AF65-F5344CB8AC3E}">
        <p14:creationId xmlns:p14="http://schemas.microsoft.com/office/powerpoint/2010/main" val="330657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201</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Fransiska Putri</dc:creator>
  <cp:lastModifiedBy>Fransiska Putri</cp:lastModifiedBy>
  <cp:revision>4</cp:revision>
  <dcterms:created xsi:type="dcterms:W3CDTF">2025-10-14T10:33:07Z</dcterms:created>
  <dcterms:modified xsi:type="dcterms:W3CDTF">2025-10-14T11:31:39Z</dcterms:modified>
</cp:coreProperties>
</file>