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60"/>
  </p:normalViewPr>
  <p:slideViewPr>
    <p:cSldViewPr snapToGrid="0">
      <p:cViewPr>
        <p:scale>
          <a:sx n="66" d="100"/>
          <a:sy n="66" d="100"/>
        </p:scale>
        <p:origin x="1454"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D90D-4293-44B2-FC82-F79662FEE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BC58C51-C2C1-4B82-99EE-BCD3AAC49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373345F-AC51-451D-298D-950A92F27313}"/>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E76738DB-089A-EAA2-11A2-A7B8772A25E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AE23E42-F352-2D66-EFF4-1ED3EB7BBFA9}"/>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93234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F6FD-0CB4-1FBA-68A0-A2519E719B0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15327F7-42FC-77A7-BE27-E287CEEF6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0C4F1BA-D455-725F-25EB-53ED5AAAE7B6}"/>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40BCC5AB-9BC4-A2AE-A2FC-A714130D3D2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7AA1D9E-E5E4-786A-A5F2-18D140AAFADA}"/>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208435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897F7-C100-E30D-154A-B446ECAB2A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32B0011-B2A7-A5FF-8AEE-9BADC7E2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5CDE604-20AF-5A95-70A0-A16D98127426}"/>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ABF10AA3-BB18-F285-E8CC-78EE721FAB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709CECA-E17A-F9C0-3ACC-2BBE85DEC1AD}"/>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21139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2E34-C516-5EEC-48CD-9041E99B126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370D8FD-B723-322B-4339-784AAD6CA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7316D54-565C-84CD-7D78-DB583F1543EE}"/>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7CE93E88-A483-1685-60E1-58C9280188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01DE39-1166-51E2-9B0A-03A6E857BF37}"/>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369328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292F-7544-497D-58F9-D17236654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FEE66561-DB5A-7214-0367-575F8A4E4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DFB38-5F31-5D43-7571-D5DB2BD09D5F}"/>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48386789-BB0B-F3D3-DFFD-033F7608DFA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35C82D5-F314-7243-7EBC-05B88A4AB301}"/>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31955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904D-59D4-4EDD-AEF0-FA46BC660B6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E2FCF14-5352-96E6-B190-48F62CB61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6D2678C-1824-6BFA-AB47-B6C88E62C5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04462B0-9D1F-C4B5-13FE-8374DCD2FAAE}"/>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6" name="Footer Placeholder 5">
            <a:extLst>
              <a:ext uri="{FF2B5EF4-FFF2-40B4-BE49-F238E27FC236}">
                <a16:creationId xmlns:a16="http://schemas.microsoft.com/office/drawing/2014/main" id="{FA41CDE4-B906-BF85-54F0-807DD75E0DE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5317524-A79C-3141-5A9C-11151A817EAC}"/>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377776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2C57-EEEC-D931-E299-3778DA0E0713}"/>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3F7A7A2-9A7F-ED61-4C64-CAA5AB65D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A22BF-72EA-F204-AB61-890F0D00E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B7336A8-DCB4-788C-534E-EB2003B43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74F6D-A8CD-93D7-65BE-434B694222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B81C4CE4-ED94-CD12-431D-EA48DF06B988}"/>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8" name="Footer Placeholder 7">
            <a:extLst>
              <a:ext uri="{FF2B5EF4-FFF2-40B4-BE49-F238E27FC236}">
                <a16:creationId xmlns:a16="http://schemas.microsoft.com/office/drawing/2014/main" id="{7EFDCA88-FF3C-88B3-7DFC-7F12A97A2F6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2AD28D56-966F-DF96-AC5F-119014E0EA77}"/>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65438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F265-096C-A10B-E90E-73E1AFEFC3B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89F0206-1C73-0459-2613-53FD9EF56825}"/>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4" name="Footer Placeholder 3">
            <a:extLst>
              <a:ext uri="{FF2B5EF4-FFF2-40B4-BE49-F238E27FC236}">
                <a16:creationId xmlns:a16="http://schemas.microsoft.com/office/drawing/2014/main" id="{8B7E2D0A-07FA-EBE7-1042-BFEE7B055CB4}"/>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F649616-228D-9A7C-F6AC-08A653879FF3}"/>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30573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29CDF-919E-B666-B5A4-B23AAFA59C55}"/>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3" name="Footer Placeholder 2">
            <a:extLst>
              <a:ext uri="{FF2B5EF4-FFF2-40B4-BE49-F238E27FC236}">
                <a16:creationId xmlns:a16="http://schemas.microsoft.com/office/drawing/2014/main" id="{67C8AF49-2CDC-CA05-9665-F2812C3DDAC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5F982FB-3A37-90C3-DFCA-462DF644C2BE}"/>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89478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6B08-E81C-FA1A-73A0-A00901793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8EEA683-EBAA-301C-2DD5-E6296303F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B6F94D2-FBB9-CC0E-EDE7-084771876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280EE-E5B3-17F6-EC80-38DCF3076954}"/>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6" name="Footer Placeholder 5">
            <a:extLst>
              <a:ext uri="{FF2B5EF4-FFF2-40B4-BE49-F238E27FC236}">
                <a16:creationId xmlns:a16="http://schemas.microsoft.com/office/drawing/2014/main" id="{01DC6F47-9345-05A6-680F-BD0315F3DEC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B1A1AD1-B262-B4E8-C7AA-39D5A53C3A90}"/>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233250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55F8-FF1B-E5A5-5D7C-89DCD440B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FBB5FF7-0E54-5600-86CD-DAEC5A844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0823262-7E73-AB5F-1B09-D47DDBA73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3E96D-02D9-82D2-D575-8398983A62D6}"/>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6" name="Footer Placeholder 5">
            <a:extLst>
              <a:ext uri="{FF2B5EF4-FFF2-40B4-BE49-F238E27FC236}">
                <a16:creationId xmlns:a16="http://schemas.microsoft.com/office/drawing/2014/main" id="{83A4D1CC-B3BB-E7E8-7113-C45FA734804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256071E-E5FA-36EA-AFB1-B5C1DA6D2B79}"/>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422368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72030-0C10-F7AC-8DCB-D049F4393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2617EE6-080D-5E3F-5794-057F64C94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469EE7C-CEAF-8137-A176-4CCF6B3B4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BB586D0F-921D-69B7-E312-20099FE5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DDB6804-6C6E-D84F-02CC-2015C66AC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5E7E9-00DA-4FA7-AA59-FE61DB7B75EA}" type="slidenum">
              <a:rPr lang="en-ID" smtClean="0"/>
              <a:t>‹#›</a:t>
            </a:fld>
            <a:endParaRPr lang="en-ID"/>
          </a:p>
        </p:txBody>
      </p:sp>
    </p:spTree>
    <p:extLst>
      <p:ext uri="{BB962C8B-B14F-4D97-AF65-F5344CB8AC3E}">
        <p14:creationId xmlns:p14="http://schemas.microsoft.com/office/powerpoint/2010/main" val="2192964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22529-C5C4-22BB-2640-39CE740A5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B70B3B1-D36B-B020-4520-BB8DB6BC540F}"/>
              </a:ext>
            </a:extLst>
          </p:cNvPr>
          <p:cNvSpPr txBox="1"/>
          <p:nvPr/>
        </p:nvSpPr>
        <p:spPr>
          <a:xfrm>
            <a:off x="785089" y="2480373"/>
            <a:ext cx="6419273" cy="2123658"/>
          </a:xfrm>
          <a:prstGeom prst="rect">
            <a:avLst/>
          </a:prstGeom>
          <a:noFill/>
        </p:spPr>
        <p:txBody>
          <a:bodyPr wrap="square" rtlCol="0">
            <a:spAutoFit/>
          </a:bodyPr>
          <a:lstStyle/>
          <a:p>
            <a:r>
              <a:rPr lang="fi-FI" sz="6600" b="1" dirty="0">
                <a:solidFill>
                  <a:schemeClr val="bg1"/>
                </a:solidFill>
              </a:rPr>
              <a:t>ROH YANG BERKOBAR</a:t>
            </a:r>
            <a:endParaRPr lang="en-ID" sz="6500" dirty="0">
              <a:solidFill>
                <a:schemeClr val="bg1"/>
              </a:solidFill>
            </a:endParaRPr>
          </a:p>
        </p:txBody>
      </p:sp>
      <p:sp>
        <p:nvSpPr>
          <p:cNvPr id="4" name="Rectangle: Rounded Corners 3">
            <a:extLst>
              <a:ext uri="{FF2B5EF4-FFF2-40B4-BE49-F238E27FC236}">
                <a16:creationId xmlns:a16="http://schemas.microsoft.com/office/drawing/2014/main" id="{81648B83-3232-BE7B-70F8-45FE90E59A40}"/>
              </a:ext>
            </a:extLst>
          </p:cNvPr>
          <p:cNvSpPr/>
          <p:nvPr/>
        </p:nvSpPr>
        <p:spPr>
          <a:xfrm>
            <a:off x="914398" y="1809594"/>
            <a:ext cx="1366981" cy="48029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Minggu</a:t>
            </a:r>
            <a:r>
              <a:rPr lang="en-US" dirty="0"/>
              <a:t> 2</a:t>
            </a:r>
            <a:endParaRPr lang="en-ID" dirty="0"/>
          </a:p>
        </p:txBody>
      </p:sp>
      <p:sp>
        <p:nvSpPr>
          <p:cNvPr id="5" name="TextBox 4">
            <a:extLst>
              <a:ext uri="{FF2B5EF4-FFF2-40B4-BE49-F238E27FC236}">
                <a16:creationId xmlns:a16="http://schemas.microsoft.com/office/drawing/2014/main" id="{D67EDE89-7EB6-2DA6-D4A2-97AB37A6A271}"/>
              </a:ext>
            </a:extLst>
          </p:cNvPr>
          <p:cNvSpPr txBox="1"/>
          <p:nvPr/>
        </p:nvSpPr>
        <p:spPr>
          <a:xfrm>
            <a:off x="785089" y="4682836"/>
            <a:ext cx="1394292" cy="369332"/>
          </a:xfrm>
          <a:prstGeom prst="rect">
            <a:avLst/>
          </a:prstGeom>
          <a:noFill/>
        </p:spPr>
        <p:txBody>
          <a:bodyPr wrap="none" rtlCol="0">
            <a:spAutoFit/>
          </a:bodyPr>
          <a:lstStyle/>
          <a:p>
            <a:r>
              <a:rPr lang="en-ID" dirty="0">
                <a:solidFill>
                  <a:schemeClr val="bg1"/>
                </a:solidFill>
              </a:rPr>
              <a:t>ROMA 12:11</a:t>
            </a:r>
            <a:endParaRPr lang="id-ID" dirty="0">
              <a:solidFill>
                <a:schemeClr val="bg1"/>
              </a:solidFill>
            </a:endParaRPr>
          </a:p>
        </p:txBody>
      </p:sp>
    </p:spTree>
    <p:extLst>
      <p:ext uri="{BB962C8B-B14F-4D97-AF65-F5344CB8AC3E}">
        <p14:creationId xmlns:p14="http://schemas.microsoft.com/office/powerpoint/2010/main" val="393577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6BAEE-556A-25BD-0F76-4B04B474B7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E5C0BD-7376-1A5B-5F3F-9F9FA7091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01560BD5-377E-FB7A-851F-AB5F9E975ADA}"/>
              </a:ext>
            </a:extLst>
          </p:cNvPr>
          <p:cNvSpPr txBox="1"/>
          <p:nvPr/>
        </p:nvSpPr>
        <p:spPr>
          <a:xfrm>
            <a:off x="4451928" y="1145894"/>
            <a:ext cx="7222836" cy="3046988"/>
          </a:xfrm>
          <a:prstGeom prst="rect">
            <a:avLst/>
          </a:prstGeom>
          <a:noFill/>
        </p:spPr>
        <p:txBody>
          <a:bodyPr wrap="square" rtlCol="0">
            <a:spAutoFit/>
          </a:bodyPr>
          <a:lstStyle/>
          <a:p>
            <a:r>
              <a:rPr lang="id-ID" sz="3200" dirty="0">
                <a:solidFill>
                  <a:schemeClr val="bg1"/>
                </a:solidFill>
              </a:rPr>
              <a:t>Banyak orang Kristen semangat di awal pelayanan, tetapi kemudian kendur. Paulus mengingatkan jemaat di Roma agar memiliki roh yang berkobar. Kehidupan pelayanan seharusnya penuh gairah karena kita melayani Tuhan yang hidup.</a:t>
            </a:r>
          </a:p>
        </p:txBody>
      </p:sp>
      <p:sp>
        <p:nvSpPr>
          <p:cNvPr id="3" name="TextBox 2">
            <a:extLst>
              <a:ext uri="{FF2B5EF4-FFF2-40B4-BE49-F238E27FC236}">
                <a16:creationId xmlns:a16="http://schemas.microsoft.com/office/drawing/2014/main" id="{482E3361-F845-3F36-36AF-1C3425330FE1}"/>
              </a:ext>
            </a:extLst>
          </p:cNvPr>
          <p:cNvSpPr txBox="1"/>
          <p:nvPr/>
        </p:nvSpPr>
        <p:spPr>
          <a:xfrm>
            <a:off x="4451928" y="4448008"/>
            <a:ext cx="6910203" cy="1077218"/>
          </a:xfrm>
          <a:prstGeom prst="rect">
            <a:avLst/>
          </a:prstGeom>
          <a:noFill/>
        </p:spPr>
        <p:txBody>
          <a:bodyPr wrap="square" rtlCol="0">
            <a:spAutoFit/>
          </a:bodyPr>
          <a:lstStyle/>
          <a:p>
            <a:r>
              <a:rPr lang="id-ID" sz="3200" b="1" dirty="0">
                <a:solidFill>
                  <a:schemeClr val="bg1"/>
                </a:solidFill>
              </a:rPr>
              <a:t>Langkah-langkah di dalam melayani Tuhan sesuai dengan ayat ini:</a:t>
            </a:r>
          </a:p>
        </p:txBody>
      </p:sp>
    </p:spTree>
    <p:extLst>
      <p:ext uri="{BB962C8B-B14F-4D97-AF65-F5344CB8AC3E}">
        <p14:creationId xmlns:p14="http://schemas.microsoft.com/office/powerpoint/2010/main" val="246036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081CF-BEEA-34D0-5F18-86776725315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C656731-B2A5-CF94-E139-C82A3A6D2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3F1BB408-1ABE-4528-278A-846772068457}"/>
              </a:ext>
            </a:extLst>
          </p:cNvPr>
          <p:cNvSpPr txBox="1"/>
          <p:nvPr/>
        </p:nvSpPr>
        <p:spPr>
          <a:xfrm>
            <a:off x="833143" y="307589"/>
            <a:ext cx="704039" cy="1323439"/>
          </a:xfrm>
          <a:prstGeom prst="rect">
            <a:avLst/>
          </a:prstGeom>
          <a:noFill/>
        </p:spPr>
        <p:txBody>
          <a:bodyPr wrap="none" rtlCol="0">
            <a:spAutoFit/>
          </a:bodyPr>
          <a:lstStyle/>
          <a:p>
            <a:r>
              <a:rPr lang="en-US" sz="8000" b="1" dirty="0"/>
              <a:t>1</a:t>
            </a:r>
            <a:endParaRPr lang="en-ID" sz="8000" b="1" dirty="0"/>
          </a:p>
        </p:txBody>
      </p:sp>
      <p:sp>
        <p:nvSpPr>
          <p:cNvPr id="3" name="TextBox 2">
            <a:extLst>
              <a:ext uri="{FF2B5EF4-FFF2-40B4-BE49-F238E27FC236}">
                <a16:creationId xmlns:a16="http://schemas.microsoft.com/office/drawing/2014/main" id="{A9B34A0A-BEA2-FB92-6DC3-132C610756EB}"/>
              </a:ext>
            </a:extLst>
          </p:cNvPr>
          <p:cNvSpPr txBox="1"/>
          <p:nvPr/>
        </p:nvSpPr>
        <p:spPr>
          <a:xfrm>
            <a:off x="833143" y="2097611"/>
            <a:ext cx="4544291" cy="1477328"/>
          </a:xfrm>
          <a:prstGeom prst="rect">
            <a:avLst/>
          </a:prstGeom>
          <a:noFill/>
        </p:spPr>
        <p:txBody>
          <a:bodyPr wrap="square" rtlCol="0">
            <a:spAutoFit/>
          </a:bodyPr>
          <a:lstStyle/>
          <a:p>
            <a:r>
              <a:rPr lang="fi-FI" sz="4500" b="1" dirty="0"/>
              <a:t>KERAJINAN JANGAN KENDOR</a:t>
            </a:r>
            <a:endParaRPr lang="en-ID" sz="4500" dirty="0"/>
          </a:p>
        </p:txBody>
      </p:sp>
      <p:sp>
        <p:nvSpPr>
          <p:cNvPr id="5" name="TextBox 4">
            <a:extLst>
              <a:ext uri="{FF2B5EF4-FFF2-40B4-BE49-F238E27FC236}">
                <a16:creationId xmlns:a16="http://schemas.microsoft.com/office/drawing/2014/main" id="{68AAFB68-24C3-C645-EAA1-D708061E7DF6}"/>
              </a:ext>
            </a:extLst>
          </p:cNvPr>
          <p:cNvSpPr txBox="1"/>
          <p:nvPr/>
        </p:nvSpPr>
        <p:spPr>
          <a:xfrm>
            <a:off x="6276167" y="1631028"/>
            <a:ext cx="5082690" cy="3235950"/>
          </a:xfrm>
          <a:prstGeom prst="rect">
            <a:avLst/>
          </a:prstGeom>
          <a:noFill/>
        </p:spPr>
        <p:txBody>
          <a:bodyPr wrap="square" rtlCol="0">
            <a:spAutoFit/>
          </a:bodyPr>
          <a:lstStyle/>
          <a:p>
            <a:pPr lvl="0">
              <a:lnSpc>
                <a:spcPct val="107000"/>
              </a:lnSpc>
            </a:pPr>
            <a:r>
              <a:rPr lang="id-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Paulus menekankan bahwa melayani Tuhan bukan pekerjaan sampingan, melainkan panggilan utama kita sebagai anak Tuhan (Kol 3:23).</a:t>
            </a:r>
          </a:p>
        </p:txBody>
      </p:sp>
    </p:spTree>
    <p:extLst>
      <p:ext uri="{BB962C8B-B14F-4D97-AF65-F5344CB8AC3E}">
        <p14:creationId xmlns:p14="http://schemas.microsoft.com/office/powerpoint/2010/main" val="75516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CFAC-A8E4-109F-C19B-6DE1D93A2CD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73E9ADA-E937-3F78-AFC4-D32198474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DE3263F9-1759-56A1-2C99-BB64334FB912}"/>
              </a:ext>
            </a:extLst>
          </p:cNvPr>
          <p:cNvSpPr txBox="1"/>
          <p:nvPr/>
        </p:nvSpPr>
        <p:spPr>
          <a:xfrm>
            <a:off x="844952" y="647181"/>
            <a:ext cx="9803758" cy="2901372"/>
          </a:xfrm>
          <a:prstGeom prst="rect">
            <a:avLst/>
          </a:prstGeom>
          <a:noFill/>
        </p:spPr>
        <p:txBody>
          <a:bodyPr wrap="square" rtlCol="0">
            <a:spAutoFit/>
          </a:bodyPr>
          <a:lstStyle/>
          <a:p>
            <a:pPr marL="457200" lvl="0" indent="-457200">
              <a:lnSpc>
                <a:spcPct val="107000"/>
              </a:lnSpc>
              <a:spcAft>
                <a:spcPts val="1500"/>
              </a:spcAft>
              <a:buFont typeface="Arial" panose="020B0604020202020204" pitchFamily="34" charset="0"/>
              <a:buChar char="•"/>
            </a:pPr>
            <a:r>
              <a:rPr lang="id-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Malas adalah lawan dari kerajinan. Orang malas kehilangan kesempatan untuk dipakai Tuhan.</a:t>
            </a:r>
          </a:p>
          <a:p>
            <a:pPr marL="457200" lvl="0" indent="-457200">
              <a:lnSpc>
                <a:spcPct val="107000"/>
              </a:lnSpc>
              <a:spcAft>
                <a:spcPts val="1500"/>
              </a:spcAft>
              <a:buFont typeface="Arial" panose="020B0604020202020204" pitchFamily="34" charset="0"/>
              <a:buChar char="•"/>
            </a:pPr>
            <a:r>
              <a:rPr lang="id-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Kerajinan menunjukkan kesetiaan. Tuhan mempercayakan hal besar kepada mereka yang setia dalam hal kecil (Luk 16:10).</a:t>
            </a:r>
          </a:p>
        </p:txBody>
      </p:sp>
    </p:spTree>
    <p:extLst>
      <p:ext uri="{BB962C8B-B14F-4D97-AF65-F5344CB8AC3E}">
        <p14:creationId xmlns:p14="http://schemas.microsoft.com/office/powerpoint/2010/main" val="241299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A59D-DBB6-15D0-B87B-5E5654F54F9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C9AFC92-FB9F-971B-344F-5678E14A8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45C73A-12C1-F8C2-2C03-88189F000BE8}"/>
              </a:ext>
            </a:extLst>
          </p:cNvPr>
          <p:cNvSpPr txBox="1"/>
          <p:nvPr/>
        </p:nvSpPr>
        <p:spPr>
          <a:xfrm>
            <a:off x="833143" y="307589"/>
            <a:ext cx="704039" cy="1323439"/>
          </a:xfrm>
          <a:prstGeom prst="rect">
            <a:avLst/>
          </a:prstGeom>
          <a:noFill/>
        </p:spPr>
        <p:txBody>
          <a:bodyPr wrap="none" rtlCol="0">
            <a:spAutoFit/>
          </a:bodyPr>
          <a:lstStyle/>
          <a:p>
            <a:r>
              <a:rPr lang="en-US" sz="8000" b="1" dirty="0"/>
              <a:t>2</a:t>
            </a:r>
            <a:endParaRPr lang="en-ID" sz="8000" b="1" dirty="0"/>
          </a:p>
        </p:txBody>
      </p:sp>
      <p:sp>
        <p:nvSpPr>
          <p:cNvPr id="3" name="TextBox 2">
            <a:extLst>
              <a:ext uri="{FF2B5EF4-FFF2-40B4-BE49-F238E27FC236}">
                <a16:creationId xmlns:a16="http://schemas.microsoft.com/office/drawing/2014/main" id="{5B60825A-6C6C-8875-25E3-5EE806AC75D6}"/>
              </a:ext>
            </a:extLst>
          </p:cNvPr>
          <p:cNvSpPr txBox="1"/>
          <p:nvPr/>
        </p:nvSpPr>
        <p:spPr>
          <a:xfrm>
            <a:off x="833143" y="2097611"/>
            <a:ext cx="4544291" cy="1569660"/>
          </a:xfrm>
          <a:prstGeom prst="rect">
            <a:avLst/>
          </a:prstGeom>
          <a:noFill/>
        </p:spPr>
        <p:txBody>
          <a:bodyPr wrap="square" rtlCol="0">
            <a:spAutoFit/>
          </a:bodyPr>
          <a:lstStyle/>
          <a:p>
            <a:r>
              <a:rPr lang="it-IT" sz="4800" b="1" dirty="0"/>
              <a:t>ROH MENYALA SEPERTI OBOR</a:t>
            </a:r>
            <a:endParaRPr lang="en-ID" sz="4500" dirty="0"/>
          </a:p>
        </p:txBody>
      </p:sp>
      <p:sp>
        <p:nvSpPr>
          <p:cNvPr id="4" name="TextBox 3">
            <a:extLst>
              <a:ext uri="{FF2B5EF4-FFF2-40B4-BE49-F238E27FC236}">
                <a16:creationId xmlns:a16="http://schemas.microsoft.com/office/drawing/2014/main" id="{E431F0EC-E3F7-7B96-386C-7BA99EBBF77F}"/>
              </a:ext>
            </a:extLst>
          </p:cNvPr>
          <p:cNvSpPr txBox="1"/>
          <p:nvPr/>
        </p:nvSpPr>
        <p:spPr>
          <a:xfrm>
            <a:off x="6276167" y="1631028"/>
            <a:ext cx="5082690" cy="3762890"/>
          </a:xfrm>
          <a:prstGeom prst="rect">
            <a:avLst/>
          </a:prstGeom>
          <a:noFill/>
        </p:spPr>
        <p:txBody>
          <a:bodyPr wrap="square" rtlCol="0">
            <a:spAutoFit/>
          </a:bodyPr>
          <a:lstStyle/>
          <a:p>
            <a:pPr lvl="0">
              <a:lnSpc>
                <a:spcPct val="107000"/>
              </a:lnSpc>
            </a:pP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Paulus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menasihati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Timotius</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untuk</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mengobarkan</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karunia</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yang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ada</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padanya</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(2Tim 1:6). Roh Kudus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adalah</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sumber</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semangat</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yang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terus</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menyalakan</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api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pelayanan</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62746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CAB8-579C-6341-DC3D-2DBE706E8B81}"/>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0DA6F4C2-D77F-85E9-86A3-2BB66C840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12561495-2CF8-9AB7-688B-4DA468653ED5}"/>
              </a:ext>
            </a:extLst>
          </p:cNvPr>
          <p:cNvSpPr txBox="1"/>
          <p:nvPr/>
        </p:nvSpPr>
        <p:spPr>
          <a:xfrm>
            <a:off x="4074288" y="1187904"/>
            <a:ext cx="7442521" cy="4482189"/>
          </a:xfrm>
          <a:prstGeom prst="rect">
            <a:avLst/>
          </a:prstGeom>
          <a:noFill/>
        </p:spPr>
        <p:txBody>
          <a:bodyPr wrap="square" rtlCol="0">
            <a:spAutoFit/>
          </a:bodyPr>
          <a:lstStyle/>
          <a:p>
            <a:pPr marL="342900" lvl="0" indent="-342900">
              <a:lnSpc>
                <a:spcPct val="107000"/>
              </a:lnSpc>
              <a:spcAft>
                <a:spcPts val="1500"/>
              </a:spcAft>
              <a:buFont typeface="Symbol" panose="05050102010706020507" pitchFamily="18" charset="2"/>
              <a:buChar char=""/>
            </a:pPr>
            <a:r>
              <a:rPr lang="en-ID" sz="3200" dirty="0">
                <a:latin typeface="Aptos" panose="020B0004020202020204" pitchFamily="34" charset="0"/>
                <a:ea typeface="Aptos" panose="020B0004020202020204" pitchFamily="34" charset="0"/>
                <a:cs typeface="Times New Roman" panose="02020603050405020304" pitchFamily="18" charset="0"/>
              </a:rPr>
              <a:t>Sama </a:t>
            </a:r>
            <a:r>
              <a:rPr lang="en-ID" sz="3200" dirty="0" err="1">
                <a:latin typeface="Aptos" panose="020B0004020202020204" pitchFamily="34" charset="0"/>
                <a:ea typeface="Aptos" panose="020B0004020202020204" pitchFamily="34" charset="0"/>
                <a:cs typeface="Times New Roman" panose="02020603050405020304" pitchFamily="18" charset="0"/>
              </a:rPr>
              <a:t>seperti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obor</a:t>
            </a:r>
            <a:r>
              <a:rPr lang="en-ID" sz="3200" dirty="0">
                <a:latin typeface="Aptos" panose="020B0004020202020204" pitchFamily="34" charset="0"/>
                <a:ea typeface="Aptos" panose="020B0004020202020204" pitchFamily="34" charset="0"/>
                <a:cs typeface="Times New Roman" panose="02020603050405020304" pitchFamily="18" charset="0"/>
              </a:rPr>
              <a:t> yang </a:t>
            </a:r>
            <a:r>
              <a:rPr lang="en-ID" sz="3200" dirty="0" err="1">
                <a:latin typeface="Aptos" panose="020B0004020202020204" pitchFamily="34" charset="0"/>
                <a:ea typeface="Aptos" panose="020B0004020202020204" pitchFamily="34" charset="0"/>
                <a:cs typeface="Times New Roman" panose="02020603050405020304" pitchFamily="18" charset="0"/>
              </a:rPr>
              <a:t>harus</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dijaga</a:t>
            </a:r>
            <a:r>
              <a:rPr lang="en-ID" sz="3200" dirty="0">
                <a:latin typeface="Aptos" panose="020B0004020202020204" pitchFamily="34" charset="0"/>
                <a:ea typeface="Aptos" panose="020B0004020202020204" pitchFamily="34" charset="0"/>
                <a:cs typeface="Times New Roman" panose="02020603050405020304" pitchFamily="18" charset="0"/>
              </a:rPr>
              <a:t> agar </a:t>
            </a:r>
            <a:r>
              <a:rPr lang="en-ID" sz="3200" dirty="0" err="1">
                <a:latin typeface="Aptos" panose="020B0004020202020204" pitchFamily="34" charset="0"/>
                <a:ea typeface="Aptos" panose="020B0004020202020204" pitchFamily="34" charset="0"/>
                <a:cs typeface="Times New Roman" panose="02020603050405020304" pitchFamily="18" charset="0"/>
              </a:rPr>
              <a:t>tidak</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padam</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demikian</a:t>
            </a:r>
            <a:r>
              <a:rPr lang="en-ID" sz="3200" dirty="0">
                <a:latin typeface="Aptos" panose="020B0004020202020204" pitchFamily="34" charset="0"/>
                <a:ea typeface="Aptos" panose="020B0004020202020204" pitchFamily="34" charset="0"/>
                <a:cs typeface="Times New Roman" panose="02020603050405020304" pitchFamily="18" charset="0"/>
              </a:rPr>
              <a:t> juga </a:t>
            </a:r>
            <a:r>
              <a:rPr lang="en-ID" sz="3200" dirty="0" err="1">
                <a:latin typeface="Aptos" panose="020B0004020202020204" pitchFamily="34" charset="0"/>
                <a:ea typeface="Aptos" panose="020B0004020202020204" pitchFamily="34" charset="0"/>
                <a:cs typeface="Times New Roman" panose="02020603050405020304" pitchFamily="18" charset="0"/>
              </a:rPr>
              <a:t>semangat</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rohani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perlu</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dipelihara</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melalui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doa</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firman</a:t>
            </a:r>
            <a:r>
              <a:rPr lang="en-ID" sz="3200" dirty="0">
                <a:latin typeface="Aptos" panose="020B0004020202020204" pitchFamily="34" charset="0"/>
                <a:ea typeface="Aptos" panose="020B0004020202020204" pitchFamily="34" charset="0"/>
                <a:cs typeface="Times New Roman" panose="02020603050405020304" pitchFamily="18" charset="0"/>
              </a:rPr>
              <a:t>, dan </a:t>
            </a:r>
            <a:r>
              <a:rPr lang="en-ID" sz="3200" dirty="0" err="1">
                <a:latin typeface="Aptos" panose="020B0004020202020204" pitchFamily="34" charset="0"/>
                <a:ea typeface="Aptos" panose="020B0004020202020204" pitchFamily="34" charset="0"/>
                <a:cs typeface="Times New Roman" panose="02020603050405020304" pitchFamily="18" charset="0"/>
              </a:rPr>
              <a:t>persekutuan</a:t>
            </a:r>
            <a:r>
              <a:rPr lang="en-ID" sz="3200" dirty="0">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1500"/>
              </a:spcAft>
              <a:buFont typeface="Symbol" panose="05050102010706020507" pitchFamily="18" charset="2"/>
              <a:buChar char=""/>
            </a:pPr>
            <a:r>
              <a:rPr lang="en-ID" sz="3200" dirty="0">
                <a:latin typeface="Aptos" panose="020B0004020202020204" pitchFamily="34" charset="0"/>
                <a:ea typeface="Aptos" panose="020B0004020202020204" pitchFamily="34" charset="0"/>
                <a:cs typeface="Times New Roman" panose="02020603050405020304" pitchFamily="18" charset="0"/>
              </a:rPr>
              <a:t>Api yang </a:t>
            </a:r>
            <a:r>
              <a:rPr lang="en-ID" sz="3200" dirty="0" err="1">
                <a:latin typeface="Aptos" panose="020B0004020202020204" pitchFamily="34" charset="0"/>
                <a:ea typeface="Aptos" panose="020B0004020202020204" pitchFamily="34" charset="0"/>
                <a:cs typeface="Times New Roman" panose="02020603050405020304" pitchFamily="18" charset="0"/>
              </a:rPr>
              <a:t>berkobar</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bukan</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hanya</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memberi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kehangatan</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bagi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diri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sendiri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tetapi</a:t>
            </a:r>
            <a:r>
              <a:rPr lang="en-ID" sz="3200" dirty="0">
                <a:latin typeface="Aptos" panose="020B0004020202020204" pitchFamily="34" charset="0"/>
                <a:ea typeface="Aptos" panose="020B0004020202020204" pitchFamily="34" charset="0"/>
                <a:cs typeface="Times New Roman" panose="02020603050405020304" pitchFamily="18" charset="0"/>
              </a:rPr>
              <a:t> juga </a:t>
            </a:r>
            <a:r>
              <a:rPr lang="en-ID" sz="3200" dirty="0" err="1">
                <a:latin typeface="Aptos" panose="020B0004020202020204" pitchFamily="34" charset="0"/>
                <a:ea typeface="Aptos" panose="020B0004020202020204" pitchFamily="34" charset="0"/>
                <a:cs typeface="Times New Roman" panose="02020603050405020304" pitchFamily="18" charset="0"/>
              </a:rPr>
              <a:t>menjadi</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terang</a:t>
            </a:r>
            <a:r>
              <a:rPr lang="en-ID" sz="3200" dirty="0">
                <a:latin typeface="Aptos" panose="020B0004020202020204" pitchFamily="34" charset="0"/>
                <a:ea typeface="Aptos" panose="020B0004020202020204" pitchFamily="34" charset="0"/>
                <a:cs typeface="Times New Roman" panose="02020603050405020304" pitchFamily="18" charset="0"/>
              </a:rPr>
              <a:t> dan </a:t>
            </a:r>
            <a:r>
              <a:rPr lang="en-ID" sz="3200" dirty="0" err="1">
                <a:latin typeface="Aptos" panose="020B0004020202020204" pitchFamily="34" charset="0"/>
                <a:ea typeface="Aptos" panose="020B0004020202020204" pitchFamily="34" charset="0"/>
                <a:cs typeface="Times New Roman" panose="02020603050405020304" pitchFamily="18" charset="0"/>
              </a:rPr>
              <a:t>berkat</a:t>
            </a:r>
            <a:r>
              <a:rPr lang="en-ID" sz="3200" dirty="0">
                <a:latin typeface="Aptos" panose="020B0004020202020204" pitchFamily="34" charset="0"/>
                <a:ea typeface="Aptos" panose="020B0004020202020204" pitchFamily="34" charset="0"/>
                <a:cs typeface="Times New Roman" panose="02020603050405020304" pitchFamily="18" charset="0"/>
              </a:rPr>
              <a:t> </a:t>
            </a:r>
            <a:r>
              <a:rPr lang="en-ID" sz="3200" dirty="0" err="1">
                <a:latin typeface="Aptos" panose="020B0004020202020204" pitchFamily="34" charset="0"/>
                <a:ea typeface="Aptos" panose="020B0004020202020204" pitchFamily="34" charset="0"/>
                <a:cs typeface="Times New Roman" panose="02020603050405020304" pitchFamily="18" charset="0"/>
              </a:rPr>
              <a:t>bagi</a:t>
            </a:r>
            <a:r>
              <a:rPr lang="en-ID" sz="3200" dirty="0">
                <a:latin typeface="Aptos" panose="020B0004020202020204" pitchFamily="34" charset="0"/>
                <a:ea typeface="Aptos" panose="020B0004020202020204" pitchFamily="34" charset="0"/>
                <a:cs typeface="Times New Roman" panose="02020603050405020304" pitchFamily="18" charset="0"/>
              </a:rPr>
              <a:t> orang lain (Mat 5:14-16).</a:t>
            </a:r>
          </a:p>
        </p:txBody>
      </p:sp>
    </p:spTree>
    <p:extLst>
      <p:ext uri="{BB962C8B-B14F-4D97-AF65-F5344CB8AC3E}">
        <p14:creationId xmlns:p14="http://schemas.microsoft.com/office/powerpoint/2010/main" val="223259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0249-FD15-9BA8-99A7-1BCD0BF361A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C8B350B7-EA50-C113-AAE2-3B8A4001E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00EC1C2F-2B5E-EB04-B53E-9C9BD36C7C15}"/>
              </a:ext>
            </a:extLst>
          </p:cNvPr>
          <p:cNvSpPr txBox="1"/>
          <p:nvPr/>
        </p:nvSpPr>
        <p:spPr>
          <a:xfrm>
            <a:off x="833143" y="307589"/>
            <a:ext cx="704039" cy="1323439"/>
          </a:xfrm>
          <a:prstGeom prst="rect">
            <a:avLst/>
          </a:prstGeom>
          <a:noFill/>
        </p:spPr>
        <p:txBody>
          <a:bodyPr wrap="none" rtlCol="0">
            <a:spAutoFit/>
          </a:bodyPr>
          <a:lstStyle/>
          <a:p>
            <a:r>
              <a:rPr lang="en-US" sz="8000" b="1" dirty="0"/>
              <a:t>3</a:t>
            </a:r>
            <a:endParaRPr lang="en-ID" sz="8000" b="1" dirty="0"/>
          </a:p>
        </p:txBody>
      </p:sp>
      <p:sp>
        <p:nvSpPr>
          <p:cNvPr id="3" name="TextBox 2">
            <a:extLst>
              <a:ext uri="{FF2B5EF4-FFF2-40B4-BE49-F238E27FC236}">
                <a16:creationId xmlns:a16="http://schemas.microsoft.com/office/drawing/2014/main" id="{E4022427-936F-3447-7CD4-DB930070C131}"/>
              </a:ext>
            </a:extLst>
          </p:cNvPr>
          <p:cNvSpPr txBox="1"/>
          <p:nvPr/>
        </p:nvSpPr>
        <p:spPr>
          <a:xfrm>
            <a:off x="833143" y="2097611"/>
            <a:ext cx="4544291" cy="1569660"/>
          </a:xfrm>
          <a:prstGeom prst="rect">
            <a:avLst/>
          </a:prstGeom>
          <a:noFill/>
        </p:spPr>
        <p:txBody>
          <a:bodyPr wrap="square" rtlCol="0">
            <a:spAutoFit/>
          </a:bodyPr>
          <a:lstStyle/>
          <a:p>
            <a:r>
              <a:rPr lang="fi-FI" sz="4800" b="1" dirty="0"/>
              <a:t>LAYANI DIA DAN JADI PELOPOR</a:t>
            </a:r>
            <a:endParaRPr lang="en-ID" sz="4500" dirty="0"/>
          </a:p>
        </p:txBody>
      </p:sp>
      <p:sp>
        <p:nvSpPr>
          <p:cNvPr id="4" name="TextBox 3">
            <a:extLst>
              <a:ext uri="{FF2B5EF4-FFF2-40B4-BE49-F238E27FC236}">
                <a16:creationId xmlns:a16="http://schemas.microsoft.com/office/drawing/2014/main" id="{946CB123-3394-E41E-250A-B74FADAB44E3}"/>
              </a:ext>
            </a:extLst>
          </p:cNvPr>
          <p:cNvSpPr txBox="1"/>
          <p:nvPr/>
        </p:nvSpPr>
        <p:spPr>
          <a:xfrm>
            <a:off x="6276167" y="1631028"/>
            <a:ext cx="5082690" cy="2182072"/>
          </a:xfrm>
          <a:prstGeom prst="rect">
            <a:avLst/>
          </a:prstGeom>
          <a:noFill/>
        </p:spPr>
        <p:txBody>
          <a:bodyPr wrap="square" rtlCol="0">
            <a:spAutoFit/>
          </a:bodyPr>
          <a:lstStyle/>
          <a:p>
            <a:pPr lvl="0">
              <a:lnSpc>
                <a:spcPct val="107000"/>
              </a:lnSpc>
            </a:pP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Melayani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Tuhan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berarti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melayani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dengan</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hati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yang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dipenuhi</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kasih</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kepada</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ID" sz="3200" dirty="0" err="1">
                <a:solidFill>
                  <a:schemeClr val="bg1"/>
                </a:solidFill>
                <a:latin typeface="Aptos" panose="020B0004020202020204" pitchFamily="34" charset="0"/>
                <a:ea typeface="Aptos" panose="020B0004020202020204" pitchFamily="34" charset="0"/>
                <a:cs typeface="Times New Roman" panose="02020603050405020304" pitchFamily="18" charset="0"/>
              </a:rPr>
              <a:t>Kristus</a:t>
            </a:r>
            <a:r>
              <a:rPr lang="en-ID" sz="3200" dirty="0">
                <a:solidFill>
                  <a:schemeClr val="bg1"/>
                </a:solidFill>
                <a:latin typeface="Aptos" panose="020B0004020202020204" pitchFamily="34" charset="0"/>
                <a:ea typeface="Aptos" panose="020B0004020202020204" pitchFamily="34" charset="0"/>
                <a:cs typeface="Times New Roman" panose="02020603050405020304" pitchFamily="18" charset="0"/>
              </a:rPr>
              <a:t> (2Kor 5:14).</a:t>
            </a:r>
          </a:p>
        </p:txBody>
      </p:sp>
    </p:spTree>
    <p:extLst>
      <p:ext uri="{BB962C8B-B14F-4D97-AF65-F5344CB8AC3E}">
        <p14:creationId xmlns:p14="http://schemas.microsoft.com/office/powerpoint/2010/main" val="26966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D2DD2-F77E-1523-F40B-641E5ED96059}"/>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2ECDFC07-F624-AC63-3958-270A1B700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19CFC7BD-5C65-317F-6B65-3C2931A362D2}"/>
              </a:ext>
            </a:extLst>
          </p:cNvPr>
          <p:cNvSpPr txBox="1"/>
          <p:nvPr/>
        </p:nvSpPr>
        <p:spPr>
          <a:xfrm>
            <a:off x="558273" y="4050137"/>
            <a:ext cx="5082690" cy="1920654"/>
          </a:xfrm>
          <a:prstGeom prst="rect">
            <a:avLst/>
          </a:prstGeom>
          <a:noFill/>
        </p:spPr>
        <p:txBody>
          <a:bodyPr wrap="square" rtlCol="0">
            <a:spAutoFit/>
          </a:bodyPr>
          <a:lstStyle/>
          <a:p>
            <a:pPr lvl="0">
              <a:lnSpc>
                <a:spcPct val="107000"/>
              </a:lnSpc>
            </a:pPr>
            <a:r>
              <a:rPr lang="en-ID" sz="2800" dirty="0">
                <a:latin typeface="Aptos" panose="020B0004020202020204" pitchFamily="34" charset="0"/>
                <a:ea typeface="Aptos" panose="020B0004020202020204" pitchFamily="34" charset="0"/>
                <a:cs typeface="Times New Roman" panose="02020603050405020304" pitchFamily="18" charset="0"/>
              </a:rPr>
              <a:t>Paulus </a:t>
            </a:r>
            <a:r>
              <a:rPr lang="en-ID" sz="2800" dirty="0" err="1">
                <a:latin typeface="Aptos" panose="020B0004020202020204" pitchFamily="34" charset="0"/>
                <a:ea typeface="Aptos" panose="020B0004020202020204" pitchFamily="34" charset="0"/>
                <a:cs typeface="Times New Roman" panose="02020603050405020304" pitchFamily="18" charset="0"/>
              </a:rPr>
              <a:t>mendorong</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Timotius</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untuk</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menjadi</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teladan</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dalam</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perkataan</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tingkah</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laku</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kasih</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iman</a:t>
            </a:r>
            <a:r>
              <a:rPr lang="en-ID" sz="2800" dirty="0">
                <a:latin typeface="Aptos" panose="020B0004020202020204" pitchFamily="34" charset="0"/>
                <a:ea typeface="Aptos" panose="020B0004020202020204" pitchFamily="34" charset="0"/>
                <a:cs typeface="Times New Roman" panose="02020603050405020304" pitchFamily="18" charset="0"/>
              </a:rPr>
              <a:t>, dan </a:t>
            </a:r>
            <a:r>
              <a:rPr lang="en-ID" sz="2800" dirty="0" err="1">
                <a:latin typeface="Aptos" panose="020B0004020202020204" pitchFamily="34" charset="0"/>
                <a:ea typeface="Aptos" panose="020B0004020202020204" pitchFamily="34" charset="0"/>
                <a:cs typeface="Times New Roman" panose="02020603050405020304" pitchFamily="18" charset="0"/>
              </a:rPr>
              <a:t>kesucian</a:t>
            </a:r>
            <a:r>
              <a:rPr lang="en-ID" sz="2800" dirty="0">
                <a:latin typeface="Aptos" panose="020B0004020202020204" pitchFamily="34" charset="0"/>
                <a:ea typeface="Aptos" panose="020B0004020202020204" pitchFamily="34" charset="0"/>
                <a:cs typeface="Times New Roman" panose="02020603050405020304" pitchFamily="18" charset="0"/>
              </a:rPr>
              <a:t> (1Tim 4:12).</a:t>
            </a:r>
          </a:p>
        </p:txBody>
      </p:sp>
      <p:sp>
        <p:nvSpPr>
          <p:cNvPr id="3" name="TextBox 2">
            <a:extLst>
              <a:ext uri="{FF2B5EF4-FFF2-40B4-BE49-F238E27FC236}">
                <a16:creationId xmlns:a16="http://schemas.microsoft.com/office/drawing/2014/main" id="{B061FE37-CE80-4544-C616-1C4C4965795B}"/>
              </a:ext>
            </a:extLst>
          </p:cNvPr>
          <p:cNvSpPr txBox="1"/>
          <p:nvPr/>
        </p:nvSpPr>
        <p:spPr>
          <a:xfrm>
            <a:off x="6446867" y="4050137"/>
            <a:ext cx="5278288" cy="1920654"/>
          </a:xfrm>
          <a:prstGeom prst="rect">
            <a:avLst/>
          </a:prstGeom>
          <a:noFill/>
        </p:spPr>
        <p:txBody>
          <a:bodyPr wrap="square" rtlCol="0">
            <a:spAutoFit/>
          </a:bodyPr>
          <a:lstStyle/>
          <a:p>
            <a:pPr lvl="0">
              <a:lnSpc>
                <a:spcPct val="107000"/>
              </a:lnSpc>
            </a:pPr>
            <a:r>
              <a:rPr lang="en-ID" sz="2800" dirty="0" err="1">
                <a:latin typeface="Aptos" panose="020B0004020202020204" pitchFamily="34" charset="0"/>
                <a:ea typeface="Aptos" panose="020B0004020202020204" pitchFamily="34" charset="0"/>
                <a:cs typeface="Times New Roman" panose="02020603050405020304" pitchFamily="18" charset="0"/>
              </a:rPr>
              <a:t>Seorang</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pelopor</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membuka</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jalan</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bagi</a:t>
            </a:r>
            <a:r>
              <a:rPr lang="en-ID" sz="2800" dirty="0">
                <a:latin typeface="Aptos" panose="020B0004020202020204" pitchFamily="34" charset="0"/>
                <a:ea typeface="Aptos" panose="020B0004020202020204" pitchFamily="34" charset="0"/>
                <a:cs typeface="Times New Roman" panose="02020603050405020304" pitchFamily="18" charset="0"/>
              </a:rPr>
              <a:t> orang lain, </a:t>
            </a:r>
            <a:r>
              <a:rPr lang="en-ID" sz="2800" dirty="0" err="1">
                <a:latin typeface="Aptos" panose="020B0004020202020204" pitchFamily="34" charset="0"/>
                <a:ea typeface="Aptos" panose="020B0004020202020204" pitchFamily="34" charset="0"/>
                <a:cs typeface="Times New Roman" panose="02020603050405020304" pitchFamily="18" charset="0"/>
              </a:rPr>
              <a:t>memberi</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contoh</a:t>
            </a:r>
            <a:r>
              <a:rPr lang="en-ID" sz="2800" dirty="0">
                <a:latin typeface="Aptos" panose="020B0004020202020204" pitchFamily="34" charset="0"/>
                <a:ea typeface="Aptos" panose="020B0004020202020204" pitchFamily="34" charset="0"/>
                <a:cs typeface="Times New Roman" panose="02020603050405020304" pitchFamily="18" charset="0"/>
              </a:rPr>
              <a:t>, dan </a:t>
            </a:r>
            <a:r>
              <a:rPr lang="en-ID" sz="2800" dirty="0" err="1">
                <a:latin typeface="Aptos" panose="020B0004020202020204" pitchFamily="34" charset="0"/>
                <a:ea typeface="Aptos" panose="020B0004020202020204" pitchFamily="34" charset="0"/>
                <a:cs typeface="Times New Roman" panose="02020603050405020304" pitchFamily="18" charset="0"/>
              </a:rPr>
              <a:t>menggerakkan</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jemaat</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untuk</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bersama-sama</a:t>
            </a:r>
            <a:r>
              <a:rPr lang="en-ID" sz="2800" dirty="0">
                <a:latin typeface="Aptos" panose="020B0004020202020204" pitchFamily="34" charset="0"/>
                <a:ea typeface="Aptos" panose="020B0004020202020204" pitchFamily="34" charset="0"/>
                <a:cs typeface="Times New Roman" panose="02020603050405020304" pitchFamily="18" charset="0"/>
              </a:rPr>
              <a:t> </a:t>
            </a:r>
            <a:r>
              <a:rPr lang="en-ID" sz="2800" dirty="0" err="1">
                <a:latin typeface="Aptos" panose="020B0004020202020204" pitchFamily="34" charset="0"/>
                <a:ea typeface="Aptos" panose="020B0004020202020204" pitchFamily="34" charset="0"/>
                <a:cs typeface="Times New Roman" panose="02020603050405020304" pitchFamily="18" charset="0"/>
              </a:rPr>
              <a:t>melayani</a:t>
            </a:r>
            <a:r>
              <a:rPr lang="en-ID" sz="28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30657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247</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Fransiska Putri</dc:creator>
  <cp:lastModifiedBy>Fransiska Putri</cp:lastModifiedBy>
  <cp:revision>4</cp:revision>
  <dcterms:created xsi:type="dcterms:W3CDTF">2025-10-14T10:33:07Z</dcterms:created>
  <dcterms:modified xsi:type="dcterms:W3CDTF">2025-10-14T10:57:56Z</dcterms:modified>
</cp:coreProperties>
</file>